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63" r:id="rId2"/>
    <p:sldId id="256" r:id="rId3"/>
    <p:sldId id="269" r:id="rId4"/>
    <p:sldId id="270" r:id="rId5"/>
    <p:sldId id="271" r:id="rId6"/>
    <p:sldId id="272" r:id="rId7"/>
    <p:sldId id="273" r:id="rId8"/>
    <p:sldId id="289" r:id="rId9"/>
    <p:sldId id="303" r:id="rId10"/>
    <p:sldId id="276" r:id="rId11"/>
    <p:sldId id="277" r:id="rId12"/>
    <p:sldId id="278" r:id="rId13"/>
    <p:sldId id="279" r:id="rId14"/>
    <p:sldId id="280" r:id="rId15"/>
    <p:sldId id="288" r:id="rId16"/>
    <p:sldId id="304" r:id="rId17"/>
    <p:sldId id="281" r:id="rId18"/>
    <p:sldId id="282" r:id="rId19"/>
    <p:sldId id="283" r:id="rId20"/>
    <p:sldId id="284" r:id="rId21"/>
    <p:sldId id="285" r:id="rId22"/>
    <p:sldId id="287" r:id="rId23"/>
    <p:sldId id="305" r:id="rId24"/>
    <p:sldId id="264" r:id="rId25"/>
    <p:sldId id="257" r:id="rId26"/>
    <p:sldId id="274" r:id="rId27"/>
    <p:sldId id="258" r:id="rId28"/>
    <p:sldId id="275" r:id="rId29"/>
    <p:sldId id="286" r:id="rId30"/>
    <p:sldId id="306" r:id="rId31"/>
    <p:sldId id="290" r:id="rId32"/>
    <p:sldId id="266" r:id="rId33"/>
    <p:sldId id="291" r:id="rId34"/>
    <p:sldId id="261" r:id="rId35"/>
    <p:sldId id="267" r:id="rId36"/>
    <p:sldId id="292" r:id="rId37"/>
    <p:sldId id="262" r:id="rId38"/>
    <p:sldId id="268" r:id="rId39"/>
    <p:sldId id="293" r:id="rId40"/>
    <p:sldId id="299" r:id="rId41"/>
    <p:sldId id="294" r:id="rId42"/>
    <p:sldId id="259" r:id="rId43"/>
    <p:sldId id="301" r:id="rId44"/>
    <p:sldId id="295" r:id="rId45"/>
    <p:sldId id="260" r:id="rId46"/>
    <p:sldId id="265" r:id="rId47"/>
    <p:sldId id="308" r:id="rId48"/>
    <p:sldId id="307" r:id="rId49"/>
    <p:sldId id="312" r:id="rId50"/>
    <p:sldId id="309" r:id="rId51"/>
    <p:sldId id="313" r:id="rId52"/>
    <p:sldId id="310" r:id="rId53"/>
    <p:sldId id="314" r:id="rId54"/>
    <p:sldId id="311" r:id="rId55"/>
    <p:sldId id="315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FB79"/>
    <a:srgbClr val="88B8F7"/>
    <a:srgbClr val="FBA19D"/>
    <a:srgbClr val="FBDED3"/>
    <a:srgbClr val="FFD53B"/>
    <a:srgbClr val="FFFCA8"/>
    <a:srgbClr val="EDE9B0"/>
    <a:srgbClr val="ACE3A4"/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971"/>
    <p:restoredTop sz="94670"/>
  </p:normalViewPr>
  <p:slideViewPr>
    <p:cSldViewPr snapToGrid="0" showGuides="1">
      <p:cViewPr varScale="1">
        <p:scale>
          <a:sx n="88" d="100"/>
          <a:sy n="88" d="100"/>
        </p:scale>
        <p:origin x="208" y="6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C16275-B939-EB4D-B798-7CA97A38DCEB}" type="datetimeFigureOut">
              <a:rPr lang="en-US" smtClean="0"/>
              <a:t>5/6/25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4B484D-14F1-714F-96F5-C254C7D3B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978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6844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very weak (max rate of y transcription is very low 0.01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995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D9E64-71DD-F80B-44A5-3B1C5F8F1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68721E-7C2C-2E73-9E58-68E549C8CA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AC0CFF-EC25-FE0B-9000-E90C3F8A0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very weak (max rate of y transcription is very low 0.01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46A7D-B100-A652-DE47-3C6AE20DD6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601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same strength as the rest of the circuit (max rate of y transcription is 216 vs. max rate for the rest as given by paper 216)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934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0D950-60E4-EACA-E134-82D16D9CB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6B8E8B-3A98-91DA-E74D-C1BA5C03AE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735B4F-6298-4BAC-BFD2-CA8768C59C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same strength as the rest of the circuit (max rate of y transcription is 216 vs. max rate for the rest as given by paper 216)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D9EDA-6F72-BD04-8FB7-E688CCD4A1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372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very weak (max rate of z transcription is very low 0.01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7545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55481-C719-6620-7826-21818142D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6B1639-49D1-C04B-1153-239441CE04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D2739C-42DD-0AF1-95E0-054B4E205D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very weak (max rate of z transcription is very low 0.01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371A4-5BFD-AD8B-0A5F-D88FF94170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01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same strength as the rest of the circuit (max rate of z transcription is 216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644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CC11F-A346-D82D-3380-749E324EE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1CE2D7-FB9D-2881-EDCE-954CFC7623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15C309-C931-E4A2-CEBD-2D769C9F3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same strength as the rest of the circuit (max rate of z transcription is 216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963F2-B954-96F9-A05B-093FE8D3FE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1851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1654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special alphas are 0.01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C76B-1A77-9046-8886-6843808262B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39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very weak (max rate of w transcription is very low 0.01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8608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special alphas are 0.01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C76B-1A77-9046-8886-6843808262B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8036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alpha_w</a:t>
            </a:r>
            <a:r>
              <a:rPr lang="en-US" dirty="0"/>
              <a:t> is 216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C76B-1A77-9046-8886-6843808262B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7587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alpha_w</a:t>
            </a:r>
            <a:r>
              <a:rPr lang="en-US" dirty="0"/>
              <a:t> is 216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C76B-1A77-9046-8886-6843808262B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2755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alpha_x</a:t>
            </a:r>
            <a:r>
              <a:rPr lang="en-US" dirty="0"/>
              <a:t> is 216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C76B-1A77-9046-8886-6843808262B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836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alpha_x</a:t>
            </a:r>
            <a:r>
              <a:rPr lang="en-US" dirty="0"/>
              <a:t> is 216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C76B-1A77-9046-8886-6843808262B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6456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alpha_y</a:t>
            </a:r>
            <a:r>
              <a:rPr lang="en-US" dirty="0"/>
              <a:t> is 216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C76B-1A77-9046-8886-6843808262B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1083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alpha_y</a:t>
            </a:r>
            <a:r>
              <a:rPr lang="en-US" dirty="0"/>
              <a:t> is 216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C76B-1A77-9046-8886-6843808262B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164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alpha_z</a:t>
            </a:r>
            <a:r>
              <a:rPr lang="en-US" dirty="0"/>
              <a:t> is 216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C76B-1A77-9046-8886-6843808262B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981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alpha_z</a:t>
            </a:r>
            <a:r>
              <a:rPr lang="en-US" dirty="0"/>
              <a:t> is 216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C76B-1A77-9046-8886-6843808262B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441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very weak (max rate of w transcription is very low 0.01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65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same strength as the rest of the circuit (max rate of w transcription is 216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184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6875D-7FE6-3D6F-95C5-346A3DE48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56738-12F4-97E8-F958-07BE61E8DE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6CB089-12F1-0AFD-B663-B7D0A1D4D4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same strength as the rest of the circuit (max rate of w transcription is 216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639A8-BF8F-1E43-95C7-8925BEC818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21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very weak (max rate of x transcription is very low 0.01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968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CAB47-4C92-B843-6631-B27B1C8D1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116419-8C20-5BA1-63D4-C870A775FD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E6E7FE-A2EB-88C2-50B5-244639D5E0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very weak (max rate of x transcription is very low 0.01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FEB36-DD5C-3C3C-4900-4847D438AE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88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same strength as the rest of the circuit (max rate of x transcription is 216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07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FE250-953C-E3CA-B48B-C6EE2BE3E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245F39-E2B7-72A9-4467-7169947C64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E3260D-7BFE-5306-1AEB-98FAC6B41A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same strength as the rest of the circuit (max rate of x transcription is 216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31E86-95DB-6064-249D-AC481197F5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14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FEDE2-B012-BF32-7FA5-21249C063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353C91-E8A7-78DC-220A-DD1CE9B158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1DD3C9-2107-88A8-5E7F-6C9347B09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72C7F-658D-DA08-9245-F759B9983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8F45B-0137-BD17-757A-6290033F1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94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6F0F9-B894-5250-C91C-B33FEA06B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958ED-6631-1AFB-3902-9AF2C9C2C9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5BCF4-2B22-1BBD-6902-4954D1843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C406D-14BE-7628-8D3A-2AA249B4B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15F11-3A07-9826-3EB5-4BB5B797D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08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F60E2D-773F-AD80-5EF7-DD9B5A4E6B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149486-EE15-BE16-750F-4854BBAD4C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F0F50-A5F0-115C-E95E-75F8A8D42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E6E70-63BF-2F5C-346D-4F93CA9CD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41506-768A-A15C-A624-04D116683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124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9E428-5C0C-37EE-341B-990A2E74B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BE1BD-9D36-D672-C419-37CB083C9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C92DB-5E64-CCF4-B122-01F7B9A82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29EBAE-3EBA-F009-386B-840CD5742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A744B-53CD-81E2-602C-5AC7C19BB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79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0A731-5FFE-F1AD-2394-65DB50B8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A1A90-91AC-AE94-3E6A-B0DE235BE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58D50-C504-8018-0D74-5B50EBE5F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41C50-E390-C3A9-93CE-5BEA483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89182-8862-3CDE-07D3-AB716796D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057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6B168-9F05-E499-3FDF-BFE310645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CE3B3-B364-7A9F-3466-636391254B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531603-9B85-03D8-CBBC-6E0D2F53A3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86AF02-E2A5-F674-67F6-A74ECA475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8CE337-43F4-04F2-EEB6-E1803A64E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81910C-E98F-3D15-84E9-FE3EA9ED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35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FFEB8-11B0-5DF0-A496-05B18F33B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7075C-0F87-982F-7EAE-F10874DCB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0633F5-EA60-4ADB-96DB-8345524389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328D40-93FC-6D54-CC50-84E4BE4499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D98216-D3E9-64FE-92C7-1AA1DFAD2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B7D60E-5D4D-0C38-2FAD-696FB2232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AB75EE-454A-51E3-E10C-E431F637F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9D7FCC-1038-DDEF-186C-15674C980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63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0F1D5-3F8A-54A2-5765-384BA54DD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D6EF56-5153-A178-B1CD-06D5D18DA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1CADB-BDE0-F139-62FA-D24562651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7C9CB2-0412-BECC-FD33-E9FF55AE7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62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0B9EC6-92B9-2235-7910-0255F4D26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01B50C-CC0D-A96C-62A9-94B07F2FA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FE67B-901F-3D42-6767-7B3B877E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256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99688-F59E-5D9C-07AC-E096C5902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260B6-C6B4-8549-A004-2C71EEE10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E88B06-6C36-777E-F348-0E1962C053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49C3FF-68A1-0C0F-FAD5-1C30699CA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CC94E4-9E8E-8253-B5E2-83D755D4F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2D728A-8FA3-4410-8A8B-E2847D3ED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51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0134-CC9A-B2E8-A77F-087DC0A83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6A1606-5F51-D4E3-7B7A-6EC17C6BD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58ADE2-5B3B-D1D5-DB5A-6662AA9D10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019F77-A6A1-B83D-2E6C-7BA03FFE8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64BF96-5577-7AD4-60F9-861F66F68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17E69A-7621-2909-E864-C62E246DF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176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06EFF3-6DB2-62E8-B215-F222E6FA1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26B97-90F6-B13D-6C65-764C4D90F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165CE-D078-DBB2-5BED-3CD1C7155E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6285CE-BA90-D548-990A-EAAE45361B26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B2293-CBC3-8736-3877-247C0F4FEF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C401F-7151-82D7-E5E6-5DF68F00A4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63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D7D618-85D2-94BA-A8DA-3A23AD63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3385AC-1456-2326-28EA-A092CE0196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Implementation of the Paper’s Model</a:t>
            </a:r>
          </a:p>
        </p:txBody>
      </p:sp>
    </p:spTree>
    <p:extLst>
      <p:ext uri="{BB962C8B-B14F-4D97-AF65-F5344CB8AC3E}">
        <p14:creationId xmlns:p14="http://schemas.microsoft.com/office/powerpoint/2010/main" val="1885440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A0125-E274-7B6A-F920-0D612E4DD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2a – Node 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83051-7C71-0A63-81C1-EBC421003E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Sydney</a:t>
            </a:r>
          </a:p>
        </p:txBody>
      </p:sp>
    </p:spTree>
    <p:extLst>
      <p:ext uri="{BB962C8B-B14F-4D97-AF65-F5344CB8AC3E}">
        <p14:creationId xmlns:p14="http://schemas.microsoft.com/office/powerpoint/2010/main" val="176768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856D4308-BFE5-5FD2-7E18-8CDC34DC3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2" y="1371600"/>
            <a:ext cx="4572000" cy="5486400"/>
          </a:xfrm>
          <a:prstGeom prst="rect">
            <a:avLst/>
          </a:prstGeom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F9BC00E4-404D-1C47-40C0-82F43ADA3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1600"/>
            <a:ext cx="4572000" cy="54864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6217C35-2F9B-25E1-800D-A1EEF8BAFAC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Weak Added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816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DE8C9-9083-181D-1F06-3A9A9A82C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E71FED49-8159-CC2C-7B34-69173F27E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1371600"/>
            <a:ext cx="4572000" cy="5486400"/>
          </a:xfrm>
          <a:prstGeom prst="rect">
            <a:avLst/>
          </a:prstGeom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BEE707E5-D284-308F-40ED-5A0CB8157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371600"/>
            <a:ext cx="4572000" cy="548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0176C9-8D89-1D82-5D93-EC71C7ECCE7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Weak Added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165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3A524C8A-1AC9-2EBC-0DE7-091A1E6E9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1371600"/>
            <a:ext cx="4572000" cy="5486400"/>
          </a:xfrm>
          <a:prstGeom prst="rect">
            <a:avLst/>
          </a:prstGeom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91C5D03A-3385-EAD0-6578-DBB7373FE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1600"/>
            <a:ext cx="4572000" cy="5486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377BF44-D119-EE6C-A156-23BBB8CE314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Equal Strength Added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376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76719-61C0-99FF-0A4B-7549860FE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155DF243-1481-43CC-8289-D97639A22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2" y="1371600"/>
            <a:ext cx="4572000" cy="5486400"/>
          </a:xfrm>
          <a:prstGeom prst="rect">
            <a:avLst/>
          </a:prstGeom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0F6188EA-B009-A26F-273C-2EF3C8A26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1371600"/>
            <a:ext cx="4572000" cy="5486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543C640-5D88-BB49-F071-3406095E145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Equal Strength Added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595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329ED-6803-262E-06E6-446431E20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Scan</a:t>
            </a:r>
          </a:p>
        </p:txBody>
      </p:sp>
      <p:pic>
        <p:nvPicPr>
          <p:cNvPr id="3" name="Picture 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55F9B39D-A8B0-6EE0-05CA-6B288F904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3657600" cy="5486400"/>
          </a:xfrm>
          <a:prstGeom prst="rect">
            <a:avLst/>
          </a:prstGeom>
        </p:spPr>
      </p:pic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2205C81-086D-64C5-CCB2-74E124A46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371600"/>
            <a:ext cx="3657600" cy="548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1531CA-10A1-DB85-7137-8122EA8D8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371600"/>
            <a:ext cx="407601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386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6A27E-BE66-B139-9CC6-78DBD5495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6D2D9-0565-6458-3C20-D30407362DE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628900"/>
            <a:ext cx="3932238" cy="1600200"/>
          </a:xfrm>
        </p:spPr>
        <p:txBody>
          <a:bodyPr/>
          <a:lstStyle/>
          <a:p>
            <a:r>
              <a:rPr lang="en-US" dirty="0"/>
              <a:t>Parameter Scan</a:t>
            </a:r>
          </a:p>
        </p:txBody>
      </p:sp>
      <p:pic>
        <p:nvPicPr>
          <p:cNvPr id="3" name="phase_2a_alpha_x_scan_results">
            <a:hlinkClick r:id="" action="ppaction://media"/>
            <a:extLst>
              <a:ext uri="{FF2B5EF4-FFF2-40B4-BE49-F238E27FC236}">
                <a16:creationId xmlns:a16="http://schemas.microsoft.com/office/drawing/2014/main" id="{374C82F8-8D30-BE29-72E0-B0F4D50CAD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6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C4D9D-EA76-59DF-9FE9-9DE1A76D7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2a – Node 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FE996F-8ECF-B789-A508-2E0263D9AA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Sean</a:t>
            </a:r>
          </a:p>
        </p:txBody>
      </p:sp>
    </p:spTree>
    <p:extLst>
      <p:ext uri="{BB962C8B-B14F-4D97-AF65-F5344CB8AC3E}">
        <p14:creationId xmlns:p14="http://schemas.microsoft.com/office/powerpoint/2010/main" val="3661927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74DE31F4-2B70-A5E8-4FE6-8C02B384B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371600"/>
            <a:ext cx="4572000" cy="5486400"/>
          </a:xfrm>
          <a:prstGeom prst="rect">
            <a:avLst/>
          </a:prstGeom>
        </p:spPr>
      </p:pic>
      <p:pic>
        <p:nvPicPr>
          <p:cNvPr id="7" name="Picture 6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AC738EC0-0A76-9A5A-4DDC-032B1055A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1371600"/>
            <a:ext cx="4572000" cy="5486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CE98B2B-4B7B-A313-62A0-26F4B4B25AA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Weak Added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903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B37EF-86AC-97CB-D2CF-BD4E042E2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9F1B1254-9513-A23F-CD02-DB2932DBA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371600"/>
            <a:ext cx="4572000" cy="5486400"/>
          </a:xfrm>
          <a:prstGeom prst="rect">
            <a:avLst/>
          </a:prstGeom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B8D9429F-3C01-D31A-0157-C1CDBF711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2" y="1371600"/>
            <a:ext cx="4572000" cy="5486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959BBD5-2D0A-2315-9305-FAE7D8064EC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Weak Added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52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C0C93FC8-ABDA-A8DD-AB31-456808D7E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4572000" cy="5486400"/>
          </a:xfrm>
          <a:prstGeom prst="rect">
            <a:avLst/>
          </a:prstGeom>
        </p:spPr>
      </p:pic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909BB61E-EB6D-9C12-7C82-05B03937C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1371600"/>
            <a:ext cx="4572000" cy="548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7253C2-16F9-087A-7BFB-08680D09538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Paper’s Model</a:t>
            </a:r>
          </a:p>
        </p:txBody>
      </p:sp>
    </p:spTree>
    <p:extLst>
      <p:ext uri="{BB962C8B-B14F-4D97-AF65-F5344CB8AC3E}">
        <p14:creationId xmlns:p14="http://schemas.microsoft.com/office/powerpoint/2010/main" val="1896288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46AD999A-53CB-F65D-5DC9-8A5D81BEF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371600"/>
            <a:ext cx="4572000" cy="5486400"/>
          </a:xfrm>
          <a:prstGeom prst="rect">
            <a:avLst/>
          </a:prstGeom>
        </p:spPr>
      </p:pic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9124B3E2-5FF4-5FC2-5FA2-EFAF9B37C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2" y="1371600"/>
            <a:ext cx="4572000" cy="5486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9D0E078-2EB7-FC21-4CEF-86773D0A299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Equal Strength Added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114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1D122-05BA-2EF7-EBCB-A7B9D55E2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B7C4EBF1-86C4-1EC9-E7E4-A98567BE6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4572000" cy="5486400"/>
          </a:xfrm>
          <a:prstGeom prst="rect">
            <a:avLst/>
          </a:prstGeom>
        </p:spPr>
      </p:pic>
      <p:pic>
        <p:nvPicPr>
          <p:cNvPr id="5" name="Picture 4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B9C5FDFB-C66E-83D6-6D81-8CA56EBFC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2" y="1371600"/>
            <a:ext cx="4572000" cy="5486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2038CE7-3C26-B9FC-D191-17F709658E8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Equal Strength Added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997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85F82-F9A2-853D-39D0-01A2FB7AC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Scan</a:t>
            </a:r>
          </a:p>
        </p:txBody>
      </p:sp>
      <p:pic>
        <p:nvPicPr>
          <p:cNvPr id="3" name="Picture 2" descr="A graph of a number of blue and orange lines&#10;&#10;Description automatically generated with medium confidence">
            <a:extLst>
              <a:ext uri="{FF2B5EF4-FFF2-40B4-BE49-F238E27FC236}">
                <a16:creationId xmlns:a16="http://schemas.microsoft.com/office/drawing/2014/main" id="{7E93B08E-63E7-3A9A-6FFB-19D706F7A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3657600" cy="5486400"/>
          </a:xfrm>
          <a:prstGeom prst="rect">
            <a:avLst/>
          </a:prstGeom>
        </p:spPr>
      </p:pic>
      <p:pic>
        <p:nvPicPr>
          <p:cNvPr id="4" name="Picture 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FED67F3-E0A5-ABBF-4A76-9F55C4E10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371600"/>
            <a:ext cx="3657600" cy="548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960EF3-8BCB-544E-93C3-9FE9C6EF6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350579"/>
            <a:ext cx="4299774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71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EA445-B684-05D6-EB5A-AF30DAB1A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A761A-3A82-AB4A-814D-C820D104D5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628900"/>
            <a:ext cx="3932238" cy="1600200"/>
          </a:xfrm>
        </p:spPr>
        <p:txBody>
          <a:bodyPr/>
          <a:lstStyle/>
          <a:p>
            <a:r>
              <a:rPr lang="en-US" dirty="0"/>
              <a:t>Parameter Scan</a:t>
            </a:r>
          </a:p>
        </p:txBody>
      </p:sp>
      <p:pic>
        <p:nvPicPr>
          <p:cNvPr id="3" name="phase_2a_alpha_y_scan_results">
            <a:hlinkClick r:id="" action="ppaction://media"/>
            <a:extLst>
              <a:ext uri="{FF2B5EF4-FFF2-40B4-BE49-F238E27FC236}">
                <a16:creationId xmlns:a16="http://schemas.microsoft.com/office/drawing/2014/main" id="{344E0D7A-9178-A501-FBEF-0D54931E0D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32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0B3F2-B689-CC1E-A4AD-BA68F9BD1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4A9230-0708-0A47-3CB0-663717B7E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2a – Node Z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386EF2-EE4A-4E34-9E9A-A69D738AF2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Olivia</a:t>
            </a:r>
          </a:p>
        </p:txBody>
      </p:sp>
    </p:spTree>
    <p:extLst>
      <p:ext uri="{BB962C8B-B14F-4D97-AF65-F5344CB8AC3E}">
        <p14:creationId xmlns:p14="http://schemas.microsoft.com/office/powerpoint/2010/main" val="875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A8999216-7B04-84B2-45B9-54D0E256E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4572000" cy="5486400"/>
          </a:xfrm>
          <a:prstGeom prst="rect">
            <a:avLst/>
          </a:prstGeom>
        </p:spPr>
      </p:pic>
      <p:pic>
        <p:nvPicPr>
          <p:cNvPr id="14" name="Picture 13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634FBECC-46A1-5E05-1661-4173AD6AA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1371600"/>
            <a:ext cx="4572000" cy="548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3023F3-D8CE-B4C0-FA84-D5484928E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Added Node</a:t>
            </a:r>
          </a:p>
        </p:txBody>
      </p:sp>
    </p:spTree>
    <p:extLst>
      <p:ext uri="{BB962C8B-B14F-4D97-AF65-F5344CB8AC3E}">
        <p14:creationId xmlns:p14="http://schemas.microsoft.com/office/powerpoint/2010/main" val="1646813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9E221-0315-0386-1C99-D09602B17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9153D188-5EF1-414A-9546-96EB97539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4572000" cy="5486400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6F4394F9-8FBC-D9A9-25E0-761992FC1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1371600"/>
            <a:ext cx="4572000" cy="54864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8099737-7A18-3661-661E-41D765683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Added Node</a:t>
            </a:r>
          </a:p>
        </p:txBody>
      </p:sp>
    </p:spTree>
    <p:extLst>
      <p:ext uri="{BB962C8B-B14F-4D97-AF65-F5344CB8AC3E}">
        <p14:creationId xmlns:p14="http://schemas.microsoft.com/office/powerpoint/2010/main" val="1426635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32575AA2-D2E3-7848-037D-546866A42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4572000" cy="5486400"/>
          </a:xfrm>
          <a:prstGeom prst="rect">
            <a:avLst/>
          </a:prstGeom>
        </p:spPr>
      </p:pic>
      <p:pic>
        <p:nvPicPr>
          <p:cNvPr id="14" name="Picture 1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653E083-0FC3-4DB6-C4DF-836280FB8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2" y="1371600"/>
            <a:ext cx="4572000" cy="548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2DBFDD-46A3-9061-852F-271F4DED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Strength Added Node</a:t>
            </a:r>
          </a:p>
        </p:txBody>
      </p:sp>
    </p:spTree>
    <p:extLst>
      <p:ext uri="{BB962C8B-B14F-4D97-AF65-F5344CB8AC3E}">
        <p14:creationId xmlns:p14="http://schemas.microsoft.com/office/powerpoint/2010/main" val="30056463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DD8F9-38A8-CFED-8228-C48220695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4E5AE97D-377C-2827-255D-4C9B6D152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371600"/>
            <a:ext cx="4572000" cy="5486400"/>
          </a:xfrm>
          <a:prstGeom prst="rect">
            <a:avLst/>
          </a:prstGeom>
        </p:spPr>
      </p:pic>
      <p:pic>
        <p:nvPicPr>
          <p:cNvPr id="6" name="Picture 5" descr="A graph of a function&#10;&#10;Description automatically generated">
            <a:extLst>
              <a:ext uri="{FF2B5EF4-FFF2-40B4-BE49-F238E27FC236}">
                <a16:creationId xmlns:a16="http://schemas.microsoft.com/office/drawing/2014/main" id="{507FA454-8141-2027-CC4C-3A21D13C3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2" y="1371600"/>
            <a:ext cx="4572000" cy="5486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1EA95AA-20E8-7065-1122-8B55A5A892B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Equal Strength Added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936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6245E-E0A5-5979-9556-119616AD7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Scan</a:t>
            </a:r>
          </a:p>
        </p:txBody>
      </p:sp>
      <p:pic>
        <p:nvPicPr>
          <p:cNvPr id="3" name="Picture 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50F6BF4-8659-8857-6DDA-38B0FA420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3657600" cy="5486400"/>
          </a:xfrm>
          <a:prstGeom prst="rect">
            <a:avLst/>
          </a:prstGeom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01A0A8A2-CBFF-A96D-0CAF-72FEB0D7A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371600"/>
            <a:ext cx="3657600" cy="548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F02FB3-D3D3-C460-57A5-9B56EA951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1388" y="1371600"/>
            <a:ext cx="40862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649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0C4F4-0733-5424-079A-B5A2B8F2F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2a – Node 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CB15AD-1E45-58FC-94C7-09B0C0472C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Adriana</a:t>
            </a:r>
          </a:p>
        </p:txBody>
      </p:sp>
    </p:spTree>
    <p:extLst>
      <p:ext uri="{BB962C8B-B14F-4D97-AF65-F5344CB8AC3E}">
        <p14:creationId xmlns:p14="http://schemas.microsoft.com/office/powerpoint/2010/main" val="2277482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F3963-6581-A286-6E4E-52B40BE56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0B5CD-BA91-3E00-5BAB-B79660A66E4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628900"/>
            <a:ext cx="3932238" cy="1600200"/>
          </a:xfrm>
        </p:spPr>
        <p:txBody>
          <a:bodyPr/>
          <a:lstStyle/>
          <a:p>
            <a:r>
              <a:rPr lang="en-US" dirty="0"/>
              <a:t>Parameter Scan</a:t>
            </a:r>
          </a:p>
        </p:txBody>
      </p:sp>
      <p:pic>
        <p:nvPicPr>
          <p:cNvPr id="3" name="phase_2a_alpha_z_scan_results">
            <a:hlinkClick r:id="" action="ppaction://media"/>
            <a:extLst>
              <a:ext uri="{FF2B5EF4-FFF2-40B4-BE49-F238E27FC236}">
                <a16:creationId xmlns:a16="http://schemas.microsoft.com/office/drawing/2014/main" id="{61F264A7-EFB8-889C-73AB-676453C9CA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50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6660E-E8A6-0A97-236A-649201176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2b – Group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E5E32-6162-711F-0F4B-D720E84658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00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5F6BE-92D6-727B-A7CD-D6124F5A3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57999"/>
          </a:xfrm>
        </p:spPr>
        <p:txBody>
          <a:bodyPr/>
          <a:lstStyle/>
          <a:p>
            <a:r>
              <a:rPr lang="en-US" dirty="0"/>
              <a:t>Paper Model vs. Group Model</a:t>
            </a:r>
            <a:br>
              <a:rPr lang="en-US" dirty="0"/>
            </a:br>
            <a:r>
              <a:rPr lang="en-US" dirty="0"/>
              <a:t>Alpha_W = 0.01</a:t>
            </a:r>
            <a:br>
              <a:rPr lang="en-US" dirty="0"/>
            </a:br>
            <a:r>
              <a:rPr lang="en-US" dirty="0"/>
              <a:t>Alpha_X = 0.01</a:t>
            </a:r>
            <a:br>
              <a:rPr lang="en-US" dirty="0"/>
            </a:br>
            <a:r>
              <a:rPr lang="en-US" dirty="0"/>
              <a:t>Alpha_Y = 0.01</a:t>
            </a:r>
            <a:br>
              <a:rPr lang="en-US" dirty="0"/>
            </a:br>
            <a:r>
              <a:rPr lang="en-US" dirty="0"/>
              <a:t>Alpha_Z = 0.01</a:t>
            </a:r>
          </a:p>
        </p:txBody>
      </p:sp>
    </p:spTree>
    <p:extLst>
      <p:ext uri="{BB962C8B-B14F-4D97-AF65-F5344CB8AC3E}">
        <p14:creationId xmlns:p14="http://schemas.microsoft.com/office/powerpoint/2010/main" val="1660704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61002ED0-8491-5B60-409C-32A95A095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15000" cy="6858000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6F366DA9-F8D7-3BFA-A4D2-9514296A9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2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7065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1723163A-17C7-00A8-D138-8D2AAA5A7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15000" cy="6858000"/>
          </a:xfrm>
          <a:prstGeom prst="rect">
            <a:avLst/>
          </a:prstGeom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5F25EE4B-2667-A88A-CC52-BEA81C1C9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006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BE5AF-49F7-45C5-F506-3B4E3E045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67D5C-5150-9FE1-9CB3-48CCFFCED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57999"/>
          </a:xfrm>
        </p:spPr>
        <p:txBody>
          <a:bodyPr/>
          <a:lstStyle/>
          <a:p>
            <a:r>
              <a:rPr lang="en-US" dirty="0"/>
              <a:t>Adriana Phase 2a Model vs. Group Model</a:t>
            </a:r>
            <a:br>
              <a:rPr lang="en-US" dirty="0"/>
            </a:br>
            <a:r>
              <a:rPr lang="en-US" dirty="0"/>
              <a:t>Alpha_W = 216</a:t>
            </a:r>
            <a:br>
              <a:rPr lang="en-US" dirty="0"/>
            </a:br>
            <a:r>
              <a:rPr lang="en-US" dirty="0"/>
              <a:t>Alpha_X = 0.01</a:t>
            </a:r>
            <a:br>
              <a:rPr lang="en-US" dirty="0"/>
            </a:br>
            <a:r>
              <a:rPr lang="en-US" dirty="0"/>
              <a:t>Alpha_Y = 0.01</a:t>
            </a:r>
            <a:br>
              <a:rPr lang="en-US" dirty="0"/>
            </a:br>
            <a:r>
              <a:rPr lang="en-US" dirty="0"/>
              <a:t>Alpha_Z = 0.01</a:t>
            </a:r>
          </a:p>
        </p:txBody>
      </p:sp>
    </p:spTree>
    <p:extLst>
      <p:ext uri="{BB962C8B-B14F-4D97-AF65-F5344CB8AC3E}">
        <p14:creationId xmlns:p14="http://schemas.microsoft.com/office/powerpoint/2010/main" val="6758296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7A17C-10F3-7C8B-ABB4-475ED21F6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DA03E09B-059D-2F20-D17D-D04672877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pic>
        <p:nvPicPr>
          <p:cNvPr id="6" name="Picture 5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85462014-3428-698A-8583-0B8F11A35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31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F6535-5B72-6F8B-FB29-7BBBE4C89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FEFAB503-6A9D-4C6D-8BA8-FABA80C6D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A41F32E-2698-8E62-1764-3C6502614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134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A4E77-7915-7DF9-642F-C74DBE6B3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18B91-5A5C-138E-EE3F-9A853C13B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57999"/>
          </a:xfrm>
        </p:spPr>
        <p:txBody>
          <a:bodyPr/>
          <a:lstStyle/>
          <a:p>
            <a:r>
              <a:rPr lang="en-US" dirty="0"/>
              <a:t>Sydney Phase 2a Model vs. Group Model</a:t>
            </a:r>
            <a:br>
              <a:rPr lang="en-US" dirty="0"/>
            </a:br>
            <a:r>
              <a:rPr lang="en-US" dirty="0"/>
              <a:t>Alpha_W = 0.01</a:t>
            </a:r>
            <a:br>
              <a:rPr lang="en-US" dirty="0"/>
            </a:br>
            <a:r>
              <a:rPr lang="en-US" dirty="0"/>
              <a:t>Alpha_X = 216</a:t>
            </a:r>
            <a:br>
              <a:rPr lang="en-US" dirty="0"/>
            </a:br>
            <a:r>
              <a:rPr lang="en-US" dirty="0"/>
              <a:t>Alpha_Y = 0.01</a:t>
            </a:r>
            <a:br>
              <a:rPr lang="en-US" dirty="0"/>
            </a:br>
            <a:r>
              <a:rPr lang="en-US" dirty="0"/>
              <a:t>Alpha_Z = 0.01</a:t>
            </a:r>
          </a:p>
        </p:txBody>
      </p:sp>
    </p:spTree>
    <p:extLst>
      <p:ext uri="{BB962C8B-B14F-4D97-AF65-F5344CB8AC3E}">
        <p14:creationId xmlns:p14="http://schemas.microsoft.com/office/powerpoint/2010/main" val="32063416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F914-18A8-90DB-4C6C-E12D0DA09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A32CE24-A41C-B553-B90B-09E5683FC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9B2545F4-DE6D-F911-F108-C5CD8D3D4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589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120D9E11-4313-1DC3-1CA8-CA2CD984B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2" y="1371600"/>
            <a:ext cx="4572000" cy="5486400"/>
          </a:xfrm>
          <a:prstGeom prst="rect">
            <a:avLst/>
          </a:prstGeom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56DF8476-E1FA-B67D-6907-999B756BC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1371600"/>
            <a:ext cx="4572000" cy="54864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0C23C98-2F52-5F52-C0F5-6406EDC1127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Weak Added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1746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EE749-A953-D8FF-3B89-012523DB4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6037468E-79C3-9282-9181-4A07D1881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2" y="0"/>
            <a:ext cx="5715000" cy="6858000"/>
          </a:xfrm>
          <a:prstGeom prst="rect">
            <a:avLst/>
          </a:prstGeom>
        </p:spPr>
      </p:pic>
      <p:pic>
        <p:nvPicPr>
          <p:cNvPr id="6" name="Picture 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918DF7EE-AC2A-EC8E-4BEF-9952DFAB0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0977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5BC2E-1639-49ED-DB30-5408BF458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585F5-D433-D36E-E07C-0ACAFC951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57999"/>
          </a:xfrm>
        </p:spPr>
        <p:txBody>
          <a:bodyPr/>
          <a:lstStyle/>
          <a:p>
            <a:r>
              <a:rPr lang="en-US" dirty="0"/>
              <a:t>Sean Phase 2a Model vs. Group Model</a:t>
            </a:r>
            <a:br>
              <a:rPr lang="en-US" dirty="0"/>
            </a:br>
            <a:r>
              <a:rPr lang="en-US" dirty="0"/>
              <a:t>Alpha_W = 0.01</a:t>
            </a:r>
            <a:br>
              <a:rPr lang="en-US" dirty="0"/>
            </a:br>
            <a:r>
              <a:rPr lang="en-US" dirty="0"/>
              <a:t>Alpha_X = 0.01</a:t>
            </a:r>
            <a:br>
              <a:rPr lang="en-US" dirty="0"/>
            </a:br>
            <a:r>
              <a:rPr lang="en-US" dirty="0"/>
              <a:t>Alpha_Y = 216</a:t>
            </a:r>
            <a:br>
              <a:rPr lang="en-US" dirty="0"/>
            </a:br>
            <a:r>
              <a:rPr lang="en-US" dirty="0"/>
              <a:t>Alpha_Z = 0.01</a:t>
            </a:r>
          </a:p>
        </p:txBody>
      </p:sp>
    </p:spTree>
    <p:extLst>
      <p:ext uri="{BB962C8B-B14F-4D97-AF65-F5344CB8AC3E}">
        <p14:creationId xmlns:p14="http://schemas.microsoft.com/office/powerpoint/2010/main" val="769322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A7D70-7CE8-3B12-4EF5-35F1821E0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A9B59D30-8C8B-5472-0B91-FD5DF7B0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2" y="0"/>
            <a:ext cx="5715000" cy="6858000"/>
          </a:xfrm>
          <a:prstGeom prst="rect">
            <a:avLst/>
          </a:prstGeom>
        </p:spPr>
      </p:pic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80DE374-E788-C8E4-30E1-435E72DD2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809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118CF-6C03-C857-746B-9DF7F455E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0E738EF6-A0A4-6BA1-516F-6F84AEEAF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pic>
        <p:nvPicPr>
          <p:cNvPr id="6" name="Picture 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C7C4B8D8-D675-5E9D-B0F2-0AAD35C6D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61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205EA-64EF-66CE-16C3-B5EA82FAC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D24A9-C1A9-8B3A-6B79-60696D171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57999"/>
          </a:xfrm>
        </p:spPr>
        <p:txBody>
          <a:bodyPr/>
          <a:lstStyle/>
          <a:p>
            <a:r>
              <a:rPr lang="en-US" dirty="0"/>
              <a:t>Olivia Phase 2a Model vs. Group Model</a:t>
            </a:r>
            <a:br>
              <a:rPr lang="en-US" dirty="0"/>
            </a:br>
            <a:r>
              <a:rPr lang="en-US" dirty="0"/>
              <a:t>Alpha_W = 0.01</a:t>
            </a:r>
            <a:br>
              <a:rPr lang="en-US" dirty="0"/>
            </a:br>
            <a:r>
              <a:rPr lang="en-US" dirty="0"/>
              <a:t>Alpha_X = 0.01</a:t>
            </a:r>
            <a:br>
              <a:rPr lang="en-US" dirty="0"/>
            </a:br>
            <a:r>
              <a:rPr lang="en-US" dirty="0"/>
              <a:t>Alpha_Y = 0.01</a:t>
            </a:r>
            <a:br>
              <a:rPr lang="en-US" dirty="0"/>
            </a:br>
            <a:r>
              <a:rPr lang="en-US" dirty="0"/>
              <a:t>Alpha_Z = 216</a:t>
            </a:r>
          </a:p>
        </p:txBody>
      </p:sp>
    </p:spTree>
    <p:extLst>
      <p:ext uri="{BB962C8B-B14F-4D97-AF65-F5344CB8AC3E}">
        <p14:creationId xmlns:p14="http://schemas.microsoft.com/office/powerpoint/2010/main" val="41228063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E4624-C09F-070C-409D-B103ADDBA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77D907E2-FEB2-DBF9-5F68-3346817C6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2" y="0"/>
            <a:ext cx="5715000" cy="6858000"/>
          </a:xfrm>
          <a:prstGeom prst="rect">
            <a:avLst/>
          </a:prstGeom>
        </p:spPr>
      </p:pic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521371F1-6F42-6407-BE4A-765EF6C6A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818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6796E-1E72-0009-7E65-0E18CC28B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function&#10;&#10;Description automatically generated">
            <a:extLst>
              <a:ext uri="{FF2B5EF4-FFF2-40B4-BE49-F238E27FC236}">
                <a16:creationId xmlns:a16="http://schemas.microsoft.com/office/drawing/2014/main" id="{CE63757C-ECC2-368B-4F8F-53A209AC3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2" y="0"/>
            <a:ext cx="5715000" cy="6858000"/>
          </a:xfrm>
          <a:prstGeom prst="rect">
            <a:avLst/>
          </a:prstGeom>
        </p:spPr>
      </p:pic>
      <p:pic>
        <p:nvPicPr>
          <p:cNvPr id="6" name="Picture 5" descr="A graph of a function&#10;&#10;Description automatically generated">
            <a:extLst>
              <a:ext uri="{FF2B5EF4-FFF2-40B4-BE49-F238E27FC236}">
                <a16:creationId xmlns:a16="http://schemas.microsoft.com/office/drawing/2014/main" id="{0996986A-8E7C-CA05-CE26-00F0EEAA7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579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43CC6-4525-70EC-592A-55570057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2b – Parameter Scan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7E43E4-77F4-2244-0A51-500C9F9C5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6784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F3963-6581-A286-6E4E-52B40BE56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0B5CD-BA91-3E00-5BAB-B79660A66E4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628900"/>
            <a:ext cx="3932238" cy="1600200"/>
          </a:xfrm>
        </p:spPr>
        <p:txBody>
          <a:bodyPr/>
          <a:lstStyle/>
          <a:p>
            <a:r>
              <a:rPr lang="en-US" dirty="0"/>
              <a:t>Parameter Scan:</a:t>
            </a:r>
            <a:br>
              <a:rPr lang="en-US" dirty="0"/>
            </a:br>
            <a:r>
              <a:rPr lang="en-US" dirty="0"/>
              <a:t>Alpha_W</a:t>
            </a:r>
          </a:p>
        </p:txBody>
      </p:sp>
      <p:pic>
        <p:nvPicPr>
          <p:cNvPr id="4" name="phase_2b_alpha_w_scan_results">
            <a:hlinkClick r:id="" action="ppaction://media"/>
            <a:extLst>
              <a:ext uri="{FF2B5EF4-FFF2-40B4-BE49-F238E27FC236}">
                <a16:creationId xmlns:a16="http://schemas.microsoft.com/office/drawing/2014/main" id="{CFBCD943-FEFB-D5C3-D844-A37FC58B5E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74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F3963-6581-A286-6E4E-52B40BE56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0B5CD-BA91-3E00-5BAB-B79660A66E4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628900"/>
            <a:ext cx="3932238" cy="1600200"/>
          </a:xfrm>
        </p:spPr>
        <p:txBody>
          <a:bodyPr/>
          <a:lstStyle/>
          <a:p>
            <a:r>
              <a:rPr lang="en-US" dirty="0"/>
              <a:t>Parameter Scan:</a:t>
            </a:r>
            <a:br>
              <a:rPr lang="en-US" dirty="0"/>
            </a:br>
            <a:r>
              <a:rPr lang="en-US" dirty="0"/>
              <a:t>Alpha_W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5D10C50-FACF-602C-F735-547CFD1B10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829255"/>
              </p:ext>
            </p:extLst>
          </p:nvPr>
        </p:nvGraphicFramePr>
        <p:xfrm>
          <a:off x="3962400" y="6"/>
          <a:ext cx="8229600" cy="6857994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4164641169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175092720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4053598466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961030304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356204876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33313742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678073870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3651139400"/>
                    </a:ext>
                  </a:extLst>
                </a:gridCol>
              </a:tblGrid>
              <a:tr h="4313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Q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73FB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Sync_Full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73FB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Amp_Full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73FB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Period_Full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73FB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Sync_0_50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73FB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Amp_0_50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73FB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Period_0_50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73FB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Alpha_Value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73FB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17298"/>
                  </a:ext>
                </a:extLst>
              </a:tr>
              <a:tr h="238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0.4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0.69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5.24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6.38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6.55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13.5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1538284861"/>
                  </a:ext>
                </a:extLst>
              </a:tr>
              <a:tr h="238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4.75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4.75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6.27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2254952176"/>
                  </a:ext>
                </a:extLst>
              </a:tr>
              <a:tr h="238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0.29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4.65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5.99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4089559307"/>
                  </a:ext>
                </a:extLst>
              </a:tr>
              <a:tr h="238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0.19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4.04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3.22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6.31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108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155066139"/>
                  </a:ext>
                </a:extLst>
              </a:tr>
              <a:tr h="238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0.14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3.48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2.88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6.57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4178370480"/>
                  </a:ext>
                </a:extLst>
              </a:tr>
              <a:tr h="238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0.11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3.2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2.67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6.81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432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1238370272"/>
                  </a:ext>
                </a:extLst>
              </a:tr>
              <a:tr h="238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2.95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2.36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864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1556617057"/>
                  </a:ext>
                </a:extLst>
              </a:tr>
              <a:tr h="238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2.69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7.39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1728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3360055097"/>
                  </a:ext>
                </a:extLst>
              </a:tr>
              <a:tr h="238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2.47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7.59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3456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2922088628"/>
                  </a:ext>
                </a:extLst>
              </a:tr>
              <a:tr h="238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0.71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5.42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0.02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6.38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13.5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664462080"/>
                  </a:ext>
                </a:extLst>
              </a:tr>
              <a:tr h="238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5.07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0.01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4.92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6.48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1816349952"/>
                  </a:ext>
                </a:extLst>
              </a:tr>
              <a:tr h="238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0.28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3.56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5.84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1717349032"/>
                  </a:ext>
                </a:extLst>
              </a:tr>
              <a:tr h="238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0.19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4.06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3.08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6.06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108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3855611230"/>
                  </a:ext>
                </a:extLst>
              </a:tr>
              <a:tr h="238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0.14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3.43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2.92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6.62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3685969189"/>
                  </a:ext>
                </a:extLst>
              </a:tr>
              <a:tr h="238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3.19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2.57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6.51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432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81015234"/>
                  </a:ext>
                </a:extLst>
              </a:tr>
              <a:tr h="238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6.77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864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1499442650"/>
                  </a:ext>
                </a:extLst>
              </a:tr>
              <a:tr h="238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2.66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2.71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7.5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1728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94304581"/>
                  </a:ext>
                </a:extLst>
              </a:tr>
              <a:tr h="238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2.49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7.59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3456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2070056130"/>
                  </a:ext>
                </a:extLst>
              </a:tr>
              <a:tr h="238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6.44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6.28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13.5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86601956"/>
                  </a:ext>
                </a:extLst>
              </a:tr>
              <a:tr h="238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0.55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6.34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4.78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6.3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602002242"/>
                  </a:ext>
                </a:extLst>
              </a:tr>
              <a:tr h="238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0.39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6.34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3.79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6.24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2671394150"/>
                  </a:ext>
                </a:extLst>
              </a:tr>
              <a:tr h="238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3.16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6.24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108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1167858394"/>
                  </a:ext>
                </a:extLst>
              </a:tr>
              <a:tr h="238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0.25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6.46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2.98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6.77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216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2217391104"/>
                  </a:ext>
                </a:extLst>
              </a:tr>
              <a:tr h="238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5.87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2.52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6.37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432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3275333304"/>
                  </a:ext>
                </a:extLst>
              </a:tr>
              <a:tr h="238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0.15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4.86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2.38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6.67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864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707885821"/>
                  </a:ext>
                </a:extLst>
              </a:tr>
              <a:tr h="238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4.25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2.71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7.51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1728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3577724841"/>
                  </a:ext>
                </a:extLst>
              </a:tr>
              <a:tr h="238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3.54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2.76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7.92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3456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561039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2919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4A2499FD-F7CA-7E5F-9BAA-D5F2E038A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4572000" cy="5486400"/>
          </a:xfrm>
          <a:prstGeom prst="rect">
            <a:avLst/>
          </a:prstGeom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EE8FA56E-1F83-E7C9-EA2F-303A1C9DB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2" y="1371600"/>
            <a:ext cx="4572000" cy="5486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D8EAA08-B2E7-BCA4-548E-6A4FB3898C4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Weak Added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718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7200C-312C-AF9D-36D2-263053F9A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A1740-9448-6F59-9784-825D2F63E43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628900"/>
            <a:ext cx="3932238" cy="1600200"/>
          </a:xfrm>
        </p:spPr>
        <p:txBody>
          <a:bodyPr/>
          <a:lstStyle/>
          <a:p>
            <a:r>
              <a:rPr lang="en-US" dirty="0"/>
              <a:t>Parameter Scan:</a:t>
            </a:r>
            <a:br>
              <a:rPr lang="en-US" dirty="0"/>
            </a:br>
            <a:r>
              <a:rPr lang="en-US" dirty="0"/>
              <a:t>Alpha_X</a:t>
            </a:r>
          </a:p>
        </p:txBody>
      </p:sp>
      <p:pic>
        <p:nvPicPr>
          <p:cNvPr id="3" name="phase_2b_alpha_x_scan_results">
            <a:hlinkClick r:id="" action="ppaction://media"/>
            <a:extLst>
              <a:ext uri="{FF2B5EF4-FFF2-40B4-BE49-F238E27FC236}">
                <a16:creationId xmlns:a16="http://schemas.microsoft.com/office/drawing/2014/main" id="{0EBEB02D-47CA-E8D2-22EB-5782E58CF5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33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7200C-312C-AF9D-36D2-263053F9A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A1740-9448-6F59-9784-825D2F63E43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628900"/>
            <a:ext cx="3932238" cy="1600200"/>
          </a:xfrm>
        </p:spPr>
        <p:txBody>
          <a:bodyPr/>
          <a:lstStyle/>
          <a:p>
            <a:r>
              <a:rPr lang="en-US" dirty="0"/>
              <a:t>Parameter Scan:</a:t>
            </a:r>
            <a:br>
              <a:rPr lang="en-US" dirty="0"/>
            </a:br>
            <a:r>
              <a:rPr lang="en-US" dirty="0"/>
              <a:t>Alpha_X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FB6B81C-7A34-15DF-105F-1E35E63328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029793"/>
              </p:ext>
            </p:extLst>
          </p:nvPr>
        </p:nvGraphicFramePr>
        <p:xfrm>
          <a:off x="3962399" y="0"/>
          <a:ext cx="8229601" cy="6858012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933881">
                  <a:extLst>
                    <a:ext uri="{9D8B030D-6E8A-4147-A177-3AD203B41FA5}">
                      <a16:colId xmlns:a16="http://schemas.microsoft.com/office/drawing/2014/main" val="1336103861"/>
                    </a:ext>
                  </a:extLst>
                </a:gridCol>
                <a:gridCol w="958927">
                  <a:extLst>
                    <a:ext uri="{9D8B030D-6E8A-4147-A177-3AD203B41FA5}">
                      <a16:colId xmlns:a16="http://schemas.microsoft.com/office/drawing/2014/main" val="1224692604"/>
                    </a:ext>
                  </a:extLst>
                </a:gridCol>
                <a:gridCol w="933881">
                  <a:extLst>
                    <a:ext uri="{9D8B030D-6E8A-4147-A177-3AD203B41FA5}">
                      <a16:colId xmlns:a16="http://schemas.microsoft.com/office/drawing/2014/main" val="4170565292"/>
                    </a:ext>
                  </a:extLst>
                </a:gridCol>
                <a:gridCol w="1073425">
                  <a:extLst>
                    <a:ext uri="{9D8B030D-6E8A-4147-A177-3AD203B41FA5}">
                      <a16:colId xmlns:a16="http://schemas.microsoft.com/office/drawing/2014/main" val="1053189856"/>
                    </a:ext>
                  </a:extLst>
                </a:gridCol>
                <a:gridCol w="1030489">
                  <a:extLst>
                    <a:ext uri="{9D8B030D-6E8A-4147-A177-3AD203B41FA5}">
                      <a16:colId xmlns:a16="http://schemas.microsoft.com/office/drawing/2014/main" val="4127063914"/>
                    </a:ext>
                  </a:extLst>
                </a:gridCol>
                <a:gridCol w="1001864">
                  <a:extLst>
                    <a:ext uri="{9D8B030D-6E8A-4147-A177-3AD203B41FA5}">
                      <a16:colId xmlns:a16="http://schemas.microsoft.com/office/drawing/2014/main" val="2169099896"/>
                    </a:ext>
                  </a:extLst>
                </a:gridCol>
                <a:gridCol w="1148567">
                  <a:extLst>
                    <a:ext uri="{9D8B030D-6E8A-4147-A177-3AD203B41FA5}">
                      <a16:colId xmlns:a16="http://schemas.microsoft.com/office/drawing/2014/main" val="3346008501"/>
                    </a:ext>
                  </a:extLst>
                </a:gridCol>
                <a:gridCol w="1148567">
                  <a:extLst>
                    <a:ext uri="{9D8B030D-6E8A-4147-A177-3AD203B41FA5}">
                      <a16:colId xmlns:a16="http://schemas.microsoft.com/office/drawing/2014/main" val="2606620521"/>
                    </a:ext>
                  </a:extLst>
                </a:gridCol>
              </a:tblGrid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Q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88B8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Sync_Full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88B8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Amp_Full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88B8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Period_Full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88B8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Sync_0_50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88B8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Amp_0_50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88B8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Period_0_50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88B8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Alpha_Value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88B8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732246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1727.13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173.28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14.41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26.45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157.28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14.62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13.5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556544669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0.4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306.99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145.74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13.93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58.92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133.48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14.19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3208684171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437.73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108.28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13.02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25.46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127.39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13.81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1455045133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4.8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47.08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11.91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2.67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69.05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12.23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108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3490992433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0.13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1.03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1.43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49.29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3335376818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0.95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2.29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1.57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34.23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7.51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432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1419832768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0.55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2.24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0.79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18.88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7.2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864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2568511211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0.2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2.27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6.94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7.35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1728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569632253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2.23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1.39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5.45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3456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3530618318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6810.81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236.25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16.19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54.53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176.08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15.38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13.5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829737666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5001.39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194.18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15.21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33.52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151.26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14.46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103454425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1186.49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128.39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13.9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32.67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133.44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14.11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1540460989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6.41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62.85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12.11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5.36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76.14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12.2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108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794956937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1.09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2.67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1.12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48.87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9.1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3499441067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0.14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0.96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2.37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1.31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34.43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7.43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432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767183472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2.38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0.73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22.01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7.58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864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3097762543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0.24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2.36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8.66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7.7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1728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1954553459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2.31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2.28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7.05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3456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1117924238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9208.19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270.83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16.81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55.71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188.75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15.95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13.5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1280763290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7802.32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238.49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16.48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37.54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166.75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15.29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398089322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617.05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130.65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13.91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27.63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137.74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14.28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54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1593219501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11.28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71.97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12.26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14.93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85.98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12.75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108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3209576956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3.1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7.84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54.9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10.44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216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792619744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2.76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7.19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43.07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9.28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432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18020156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6.94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0.73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27.55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8.54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864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2861216062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6.42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0.19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10.94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8.43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1728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3218127249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0.19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6.51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2.97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7.95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3456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2895540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54946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B758F-FE7C-3E96-8703-C839B10A2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D2082-1AA2-78FE-64FB-F3FCFDE958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628900"/>
            <a:ext cx="3932238" cy="1600200"/>
          </a:xfrm>
        </p:spPr>
        <p:txBody>
          <a:bodyPr/>
          <a:lstStyle/>
          <a:p>
            <a:r>
              <a:rPr lang="en-US" dirty="0"/>
              <a:t>Parameter Scan:</a:t>
            </a:r>
            <a:br>
              <a:rPr lang="en-US" dirty="0"/>
            </a:br>
            <a:r>
              <a:rPr lang="en-US" dirty="0"/>
              <a:t>Alpha_Y</a:t>
            </a:r>
          </a:p>
        </p:txBody>
      </p:sp>
      <p:pic>
        <p:nvPicPr>
          <p:cNvPr id="3" name="phase_2b_alpha_y_scan_results">
            <a:hlinkClick r:id="" action="ppaction://media"/>
            <a:extLst>
              <a:ext uri="{FF2B5EF4-FFF2-40B4-BE49-F238E27FC236}">
                <a16:creationId xmlns:a16="http://schemas.microsoft.com/office/drawing/2014/main" id="{7C34C552-B315-F71D-655B-D56DD82107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B758F-FE7C-3E96-8703-C839B10A2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D2082-1AA2-78FE-64FB-F3FCFDE958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628900"/>
            <a:ext cx="3932238" cy="1600200"/>
          </a:xfrm>
        </p:spPr>
        <p:txBody>
          <a:bodyPr/>
          <a:lstStyle/>
          <a:p>
            <a:r>
              <a:rPr lang="en-US" dirty="0"/>
              <a:t>Parameter Scan:</a:t>
            </a:r>
            <a:br>
              <a:rPr lang="en-US" dirty="0"/>
            </a:br>
            <a:r>
              <a:rPr lang="en-US" dirty="0"/>
              <a:t>Alpha_Y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D16842E-7314-0B7C-399C-C18EA2A02A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896165"/>
              </p:ext>
            </p:extLst>
          </p:nvPr>
        </p:nvGraphicFramePr>
        <p:xfrm>
          <a:off x="3962399" y="0"/>
          <a:ext cx="8229601" cy="6858012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933881">
                  <a:extLst>
                    <a:ext uri="{9D8B030D-6E8A-4147-A177-3AD203B41FA5}">
                      <a16:colId xmlns:a16="http://schemas.microsoft.com/office/drawing/2014/main" val="3926985986"/>
                    </a:ext>
                  </a:extLst>
                </a:gridCol>
                <a:gridCol w="958927">
                  <a:extLst>
                    <a:ext uri="{9D8B030D-6E8A-4147-A177-3AD203B41FA5}">
                      <a16:colId xmlns:a16="http://schemas.microsoft.com/office/drawing/2014/main" val="932248229"/>
                    </a:ext>
                  </a:extLst>
                </a:gridCol>
                <a:gridCol w="933881">
                  <a:extLst>
                    <a:ext uri="{9D8B030D-6E8A-4147-A177-3AD203B41FA5}">
                      <a16:colId xmlns:a16="http://schemas.microsoft.com/office/drawing/2014/main" val="3710567528"/>
                    </a:ext>
                  </a:extLst>
                </a:gridCol>
                <a:gridCol w="1073425">
                  <a:extLst>
                    <a:ext uri="{9D8B030D-6E8A-4147-A177-3AD203B41FA5}">
                      <a16:colId xmlns:a16="http://schemas.microsoft.com/office/drawing/2014/main" val="2117966846"/>
                    </a:ext>
                  </a:extLst>
                </a:gridCol>
                <a:gridCol w="1030489">
                  <a:extLst>
                    <a:ext uri="{9D8B030D-6E8A-4147-A177-3AD203B41FA5}">
                      <a16:colId xmlns:a16="http://schemas.microsoft.com/office/drawing/2014/main" val="3598803516"/>
                    </a:ext>
                  </a:extLst>
                </a:gridCol>
                <a:gridCol w="1001864">
                  <a:extLst>
                    <a:ext uri="{9D8B030D-6E8A-4147-A177-3AD203B41FA5}">
                      <a16:colId xmlns:a16="http://schemas.microsoft.com/office/drawing/2014/main" val="1946239287"/>
                    </a:ext>
                  </a:extLst>
                </a:gridCol>
                <a:gridCol w="1148567">
                  <a:extLst>
                    <a:ext uri="{9D8B030D-6E8A-4147-A177-3AD203B41FA5}">
                      <a16:colId xmlns:a16="http://schemas.microsoft.com/office/drawing/2014/main" val="977778631"/>
                    </a:ext>
                  </a:extLst>
                </a:gridCol>
                <a:gridCol w="1148567">
                  <a:extLst>
                    <a:ext uri="{9D8B030D-6E8A-4147-A177-3AD203B41FA5}">
                      <a16:colId xmlns:a16="http://schemas.microsoft.com/office/drawing/2014/main" val="820764649"/>
                    </a:ext>
                  </a:extLst>
                </a:gridCol>
              </a:tblGrid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Q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A1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Sync_Full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A1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Amp_Full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A1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Period_Full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A1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Sync_0_50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A1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Amp_0_50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A1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Period_0_50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A1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Alpha_Value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A1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164999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0.4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36.65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34.04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9.69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50.78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17.46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8.46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13.5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246313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0.4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0.22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4.14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6.62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4201144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3.29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7.71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618379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5.69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108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989024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0.07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2.95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7.27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680287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0.07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2.07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3.29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8.04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432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33700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0.07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2.16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6.61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864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856533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0.07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2.07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1.79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4.36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1728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843514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2.05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5.24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3456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673321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47.8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32.04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9.6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52.57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16.97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8.72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13.5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341455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1.97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4.04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6.77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767615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1.92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3.78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8.63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641886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1.88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5.19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108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275202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3.07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7.47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173063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1.95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2.89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6.98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432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4204350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1.91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2.49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864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536275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1.62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4.04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1728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281877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1.92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2.12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5.39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3456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633115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18.52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31.26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9.68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50.62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16.64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8.78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13.5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238188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2.52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3.88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6.71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7761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2.39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4.77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10.86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694175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2.68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3.56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8.53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108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611601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2.88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3.99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9.45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216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814936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3.95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9.43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432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805186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3.65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8.78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864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223289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2.61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3.31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7.78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1728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269361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3.16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8.02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3456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0415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47802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1AB6C-AE46-869D-6AD8-55C6ECE0C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2E9B8-C37F-C811-A693-C4E08C2F5DF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628900"/>
            <a:ext cx="3932238" cy="1600200"/>
          </a:xfrm>
        </p:spPr>
        <p:txBody>
          <a:bodyPr/>
          <a:lstStyle/>
          <a:p>
            <a:r>
              <a:rPr lang="en-US" dirty="0"/>
              <a:t>Parameter Scan:</a:t>
            </a:r>
            <a:br>
              <a:rPr lang="en-US" dirty="0"/>
            </a:br>
            <a:r>
              <a:rPr lang="en-US" dirty="0"/>
              <a:t>Alpha_Z</a:t>
            </a:r>
          </a:p>
        </p:txBody>
      </p:sp>
      <p:pic>
        <p:nvPicPr>
          <p:cNvPr id="3" name="phase_2b_alpha_z_scan_results">
            <a:hlinkClick r:id="" action="ppaction://media"/>
            <a:extLst>
              <a:ext uri="{FF2B5EF4-FFF2-40B4-BE49-F238E27FC236}">
                <a16:creationId xmlns:a16="http://schemas.microsoft.com/office/drawing/2014/main" id="{28F580E4-A333-ED3B-2167-4BA83FAE85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1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1AB6C-AE46-869D-6AD8-55C6ECE0C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2E9B8-C37F-C811-A693-C4E08C2F5DF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628900"/>
            <a:ext cx="3932238" cy="1600200"/>
          </a:xfrm>
        </p:spPr>
        <p:txBody>
          <a:bodyPr/>
          <a:lstStyle/>
          <a:p>
            <a:r>
              <a:rPr lang="en-US" dirty="0"/>
              <a:t>Parameter Scan:</a:t>
            </a:r>
            <a:br>
              <a:rPr lang="en-US" dirty="0"/>
            </a:br>
            <a:r>
              <a:rPr lang="en-US" dirty="0"/>
              <a:t>Alpha_Z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FF76564-8CD7-CE5A-C673-AD411B81B7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021949"/>
              </p:ext>
            </p:extLst>
          </p:nvPr>
        </p:nvGraphicFramePr>
        <p:xfrm>
          <a:off x="3962399" y="0"/>
          <a:ext cx="8229601" cy="68580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3881">
                  <a:extLst>
                    <a:ext uri="{9D8B030D-6E8A-4147-A177-3AD203B41FA5}">
                      <a16:colId xmlns:a16="http://schemas.microsoft.com/office/drawing/2014/main" val="702228072"/>
                    </a:ext>
                  </a:extLst>
                </a:gridCol>
                <a:gridCol w="958927">
                  <a:extLst>
                    <a:ext uri="{9D8B030D-6E8A-4147-A177-3AD203B41FA5}">
                      <a16:colId xmlns:a16="http://schemas.microsoft.com/office/drawing/2014/main" val="3913161535"/>
                    </a:ext>
                  </a:extLst>
                </a:gridCol>
                <a:gridCol w="933881">
                  <a:extLst>
                    <a:ext uri="{9D8B030D-6E8A-4147-A177-3AD203B41FA5}">
                      <a16:colId xmlns:a16="http://schemas.microsoft.com/office/drawing/2014/main" val="1176814404"/>
                    </a:ext>
                  </a:extLst>
                </a:gridCol>
                <a:gridCol w="1073425">
                  <a:extLst>
                    <a:ext uri="{9D8B030D-6E8A-4147-A177-3AD203B41FA5}">
                      <a16:colId xmlns:a16="http://schemas.microsoft.com/office/drawing/2014/main" val="141227479"/>
                    </a:ext>
                  </a:extLst>
                </a:gridCol>
                <a:gridCol w="1030489">
                  <a:extLst>
                    <a:ext uri="{9D8B030D-6E8A-4147-A177-3AD203B41FA5}">
                      <a16:colId xmlns:a16="http://schemas.microsoft.com/office/drawing/2014/main" val="2471890695"/>
                    </a:ext>
                  </a:extLst>
                </a:gridCol>
                <a:gridCol w="1001864">
                  <a:extLst>
                    <a:ext uri="{9D8B030D-6E8A-4147-A177-3AD203B41FA5}">
                      <a16:colId xmlns:a16="http://schemas.microsoft.com/office/drawing/2014/main" val="1405815530"/>
                    </a:ext>
                  </a:extLst>
                </a:gridCol>
                <a:gridCol w="1148567">
                  <a:extLst>
                    <a:ext uri="{9D8B030D-6E8A-4147-A177-3AD203B41FA5}">
                      <a16:colId xmlns:a16="http://schemas.microsoft.com/office/drawing/2014/main" val="991599747"/>
                    </a:ext>
                  </a:extLst>
                </a:gridCol>
                <a:gridCol w="1148567">
                  <a:extLst>
                    <a:ext uri="{9D8B030D-6E8A-4147-A177-3AD203B41FA5}">
                      <a16:colId xmlns:a16="http://schemas.microsoft.com/office/drawing/2014/main" val="3838222918"/>
                    </a:ext>
                  </a:extLst>
                </a:gridCol>
              </a:tblGrid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Q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D53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Sync_Full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D53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Amp_Full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D53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Period_Full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D53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Sync_0_50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D53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Amp_0_50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D53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Period_0_50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D53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Alpha_Value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D5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850786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0.4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27.71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81.46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15.13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96.07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44.83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11.54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13.5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130286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0.4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5.62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8.88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673973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2.55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1.88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4.82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61552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2.55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1.59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4.41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108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720042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2.56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1.48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4.77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611088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0.05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2.52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1.07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432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237289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0.04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2.55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4.43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864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169093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0.03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4.33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1728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319773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4.41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3456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987743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11.11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77.75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14.72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80.96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38.18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10.59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13.5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440381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2.32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0.21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10.43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10.54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561432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1.81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13.96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28.24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446176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1.77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5.53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108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004984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1.79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1.61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5.25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657013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1.79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1.36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5.34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432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914929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1.11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864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649108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1.79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0.77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5.36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1728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402983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0.52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5.17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3456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714599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7.52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79.6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15.18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62.03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43.18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11.4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13.5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635687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0.14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2.61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15.04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8.93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430788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2.03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157278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5.14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18.23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108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5757428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4.74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15.06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915173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6.05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4.62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19.67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432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906821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6.37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4.38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24.18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864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958426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6.29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2.51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18.22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1728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144970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6.25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22.79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3456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455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7832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9324D19C-1BDB-3162-9B55-B8FDD246A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2" y="1371600"/>
            <a:ext cx="4572000" cy="5486400"/>
          </a:xfrm>
          <a:prstGeom prst="rect">
            <a:avLst/>
          </a:prstGeom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4E05D914-9064-D424-5327-B40877FED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1600"/>
            <a:ext cx="4572000" cy="5486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BAACAE0-3E84-5E19-1232-83434BB82F7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Equal Strength Added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75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7825A-2399-7B5D-C67B-092CD7E00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0C461436-90C5-948C-C8E9-B8DF5AF84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4572000" cy="5486400"/>
          </a:xfrm>
          <a:prstGeom prst="rect">
            <a:avLst/>
          </a:prstGeom>
        </p:spPr>
      </p:pic>
      <p:pic>
        <p:nvPicPr>
          <p:cNvPr id="4" name="Picture 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6ED3818-1ACC-DF83-27AF-4B1096262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2" y="1371600"/>
            <a:ext cx="4572000" cy="5486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EB362C3-CCC6-479A-384F-22BB2184500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Equal Strength Added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158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E648D-9656-CFF0-85DA-325943D76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Scan</a:t>
            </a:r>
          </a:p>
        </p:txBody>
      </p:sp>
      <p:pic>
        <p:nvPicPr>
          <p:cNvPr id="3" name="Picture 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F16DB3F-B2ED-8355-14F7-CA6E83DA9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3657600" cy="5486400"/>
          </a:xfrm>
          <a:prstGeom prst="rect">
            <a:avLst/>
          </a:prstGeom>
        </p:spPr>
      </p:pic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7D8BEA0-9BE3-8348-B158-F33883B7A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371600"/>
            <a:ext cx="3657600" cy="548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C22F14-1DE5-5E2A-DC28-F5747D6A6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371600"/>
            <a:ext cx="420205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69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5DD9D-2737-C959-DBA7-074E717AAC7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628900"/>
            <a:ext cx="3932238" cy="1600200"/>
          </a:xfrm>
        </p:spPr>
        <p:txBody>
          <a:bodyPr/>
          <a:lstStyle/>
          <a:p>
            <a:r>
              <a:rPr lang="en-US" dirty="0"/>
              <a:t>Parameter Scan</a:t>
            </a:r>
          </a:p>
        </p:txBody>
      </p:sp>
      <p:pic>
        <p:nvPicPr>
          <p:cNvPr id="7" name="phase_2a_alpha_w_scan_results">
            <a:hlinkClick r:id="" action="ppaction://media"/>
            <a:extLst>
              <a:ext uri="{FF2B5EF4-FFF2-40B4-BE49-F238E27FC236}">
                <a16:creationId xmlns:a16="http://schemas.microsoft.com/office/drawing/2014/main" id="{C8516997-A862-61A6-9A1D-916EE142D7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5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1889</Words>
  <Application>Microsoft Macintosh PowerPoint</Application>
  <PresentationFormat>Widescreen</PresentationFormat>
  <Paragraphs>1001</Paragraphs>
  <Slides>55</Slides>
  <Notes>28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Aptos</vt:lpstr>
      <vt:lpstr>Aptos Display</vt:lpstr>
      <vt:lpstr>Aptos Narrow</vt:lpstr>
      <vt:lpstr>Arial</vt:lpstr>
      <vt:lpstr>Office Theme</vt:lpstr>
      <vt:lpstr>Phase 1</vt:lpstr>
      <vt:lpstr>PowerPoint Presentation</vt:lpstr>
      <vt:lpstr>Phase 2a – Node W</vt:lpstr>
      <vt:lpstr>PowerPoint Presentation</vt:lpstr>
      <vt:lpstr>PowerPoint Presentation</vt:lpstr>
      <vt:lpstr>PowerPoint Presentation</vt:lpstr>
      <vt:lpstr>PowerPoint Presentation</vt:lpstr>
      <vt:lpstr>Parameter Scan</vt:lpstr>
      <vt:lpstr>Parameter Scan</vt:lpstr>
      <vt:lpstr>Phase 2a – Node X</vt:lpstr>
      <vt:lpstr>PowerPoint Presentation</vt:lpstr>
      <vt:lpstr>PowerPoint Presentation</vt:lpstr>
      <vt:lpstr>PowerPoint Presentation</vt:lpstr>
      <vt:lpstr>PowerPoint Presentation</vt:lpstr>
      <vt:lpstr>Parameter Scan</vt:lpstr>
      <vt:lpstr>Parameter Scan</vt:lpstr>
      <vt:lpstr>Phase 2a – Node Y</vt:lpstr>
      <vt:lpstr>PowerPoint Presentation</vt:lpstr>
      <vt:lpstr>PowerPoint Presentation</vt:lpstr>
      <vt:lpstr>PowerPoint Presentation</vt:lpstr>
      <vt:lpstr>PowerPoint Presentation</vt:lpstr>
      <vt:lpstr>Parameter Scan</vt:lpstr>
      <vt:lpstr>Parameter Scan</vt:lpstr>
      <vt:lpstr>Phase 2a – Node Z</vt:lpstr>
      <vt:lpstr>Weak Added Node</vt:lpstr>
      <vt:lpstr>Weak Added Node</vt:lpstr>
      <vt:lpstr>Equal Strength Added Node</vt:lpstr>
      <vt:lpstr>PowerPoint Presentation</vt:lpstr>
      <vt:lpstr>Parameter Scan</vt:lpstr>
      <vt:lpstr>Parameter Scan</vt:lpstr>
      <vt:lpstr>Phase 2b – Group Model</vt:lpstr>
      <vt:lpstr>Paper Model vs. Group Model Alpha_W = 0.01 Alpha_X = 0.01 Alpha_Y = 0.01 Alpha_Z = 0.01</vt:lpstr>
      <vt:lpstr>PowerPoint Presentation</vt:lpstr>
      <vt:lpstr>PowerPoint Presentation</vt:lpstr>
      <vt:lpstr>Adriana Phase 2a Model vs. Group Model Alpha_W = 216 Alpha_X = 0.01 Alpha_Y = 0.01 Alpha_Z = 0.01</vt:lpstr>
      <vt:lpstr>PowerPoint Presentation</vt:lpstr>
      <vt:lpstr>PowerPoint Presentation</vt:lpstr>
      <vt:lpstr>Sydney Phase 2a Model vs. Group Model Alpha_W = 0.01 Alpha_X = 216 Alpha_Y = 0.01 Alpha_Z = 0.01</vt:lpstr>
      <vt:lpstr>PowerPoint Presentation</vt:lpstr>
      <vt:lpstr>PowerPoint Presentation</vt:lpstr>
      <vt:lpstr>Sean Phase 2a Model vs. Group Model Alpha_W = 0.01 Alpha_X = 0.01 Alpha_Y = 216 Alpha_Z = 0.01</vt:lpstr>
      <vt:lpstr>PowerPoint Presentation</vt:lpstr>
      <vt:lpstr>PowerPoint Presentation</vt:lpstr>
      <vt:lpstr>Olivia Phase 2a Model vs. Group Model Alpha_W = 0.01 Alpha_X = 0.01 Alpha_Y = 0.01 Alpha_Z = 216</vt:lpstr>
      <vt:lpstr>PowerPoint Presentation</vt:lpstr>
      <vt:lpstr>PowerPoint Presentation</vt:lpstr>
      <vt:lpstr>Phase 2b – Parameter Scan</vt:lpstr>
      <vt:lpstr>Parameter Scan: Alpha_W</vt:lpstr>
      <vt:lpstr>Parameter Scan: Alpha_W</vt:lpstr>
      <vt:lpstr>Parameter Scan: Alpha_X</vt:lpstr>
      <vt:lpstr>Parameter Scan: Alpha_X</vt:lpstr>
      <vt:lpstr>Parameter Scan: Alpha_Y</vt:lpstr>
      <vt:lpstr>Parameter Scan: Alpha_Y</vt:lpstr>
      <vt:lpstr>Parameter Scan: Alpha_Z</vt:lpstr>
      <vt:lpstr>Parameter Scan: Alpha_Z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>Microsoft Office User</cp:lastModifiedBy>
  <cp:revision>16</cp:revision>
  <dcterms:created xsi:type="dcterms:W3CDTF">2025-05-05T22:18:27Z</dcterms:created>
  <dcterms:modified xsi:type="dcterms:W3CDTF">2025-05-06T19:03:44Z</dcterms:modified>
</cp:coreProperties>
</file>